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2/22/17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2/22/17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599171"/>
            <a:ext cx="6553200" cy="943859"/>
          </a:xfrm>
        </p:spPr>
        <p:txBody>
          <a:bodyPr>
            <a:normAutofit/>
          </a:bodyPr>
          <a:lstStyle/>
          <a:p>
            <a:r>
              <a:rPr lang="en-US" dirty="0" smtClean="0"/>
              <a:t>How to prepare yourself and others for grading common assessments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6605" y="3141227"/>
            <a:ext cx="6629400" cy="1219201"/>
          </a:xfrm>
        </p:spPr>
        <p:txBody>
          <a:bodyPr/>
          <a:lstStyle/>
          <a:p>
            <a:r>
              <a:rPr lang="en-US" sz="8000" dirty="0" smtClean="0"/>
              <a:t>NORM!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66605" y="766844"/>
            <a:ext cx="5217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Shannon R. Ruiz – 2014 CCFLT TOY</a:t>
            </a:r>
          </a:p>
          <a:p>
            <a:r>
              <a:rPr lang="en-US" sz="2400" dirty="0" smtClean="0"/>
              <a:t>CY Middle School – Casper, WY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87048" y="5895028"/>
            <a:ext cx="2520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@</a:t>
            </a:r>
            <a:r>
              <a:rPr lang="en-US" sz="2400" dirty="0" err="1" smtClean="0"/>
              <a:t>ShannonRRuiz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767" y="5864899"/>
            <a:ext cx="611281" cy="61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7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2805" y="4599171"/>
            <a:ext cx="6553200" cy="943859"/>
          </a:xfrm>
        </p:spPr>
        <p:txBody>
          <a:bodyPr>
            <a:normAutofit/>
          </a:bodyPr>
          <a:lstStyle/>
          <a:p>
            <a:r>
              <a:rPr lang="en-US" dirty="0" smtClean="0"/>
              <a:t>How to prepare yourself and others for grading common assessments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66605" y="3141227"/>
            <a:ext cx="6629400" cy="1219201"/>
          </a:xfrm>
        </p:spPr>
        <p:txBody>
          <a:bodyPr/>
          <a:lstStyle/>
          <a:p>
            <a:r>
              <a:rPr lang="en-US" sz="8000" dirty="0" smtClean="0"/>
              <a:t>NORM!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66605" y="766844"/>
            <a:ext cx="5217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Shannon R. Ruiz – 2014 CCFLT TOY</a:t>
            </a:r>
          </a:p>
          <a:p>
            <a:r>
              <a:rPr lang="en-US" sz="2400" dirty="0" smtClean="0"/>
              <a:t>CY Middle School – Casper, WY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87048" y="5895028"/>
            <a:ext cx="2520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@</a:t>
            </a:r>
            <a:r>
              <a:rPr lang="en-US" sz="2400" dirty="0" err="1" smtClean="0"/>
              <a:t>ShannonRRuiz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767" y="5864899"/>
            <a:ext cx="611281" cy="61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0590" y="1951574"/>
            <a:ext cx="46929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www.shannonruiz.com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90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www.shannonruiz.com</a:t>
            </a:r>
            <a:endParaRPr lang="en-US" dirty="0"/>
          </a:p>
        </p:txBody>
      </p:sp>
      <p:pic>
        <p:nvPicPr>
          <p:cNvPr id="4" name="Picture 3" descr="shannonruiz s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668" y="2007420"/>
            <a:ext cx="3999040" cy="399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4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are you?</a:t>
            </a:r>
          </a:p>
          <a:p>
            <a:r>
              <a:rPr lang="en-US" sz="3600" dirty="0" smtClean="0"/>
              <a:t>What do you teach?</a:t>
            </a:r>
          </a:p>
          <a:p>
            <a:r>
              <a:rPr lang="en-US" sz="3600" dirty="0" smtClean="0"/>
              <a:t>Where do you teach?</a:t>
            </a:r>
          </a:p>
          <a:p>
            <a:r>
              <a:rPr lang="en-US" sz="3600" dirty="0" smtClean="0"/>
              <a:t>How much do you love grading assessments?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561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Performance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PERFORMANCE </a:t>
            </a:r>
            <a:r>
              <a:rPr lang="en-US" sz="2800" dirty="0" err="1" smtClean="0"/>
              <a:t>vs</a:t>
            </a:r>
            <a:r>
              <a:rPr lang="en-US" sz="2800" dirty="0" smtClean="0"/>
              <a:t> PROFICIENCY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INCLUDES:</a:t>
            </a:r>
          </a:p>
          <a:p>
            <a:pPr lvl="1"/>
            <a:r>
              <a:rPr lang="en-US" sz="2400" dirty="0"/>
              <a:t>INTERPRETIVE TASK</a:t>
            </a:r>
          </a:p>
          <a:p>
            <a:pPr lvl="1"/>
            <a:r>
              <a:rPr lang="en-US" sz="2400" dirty="0"/>
              <a:t>INTERPERSONAL TASK</a:t>
            </a:r>
          </a:p>
          <a:p>
            <a:pPr lvl="1"/>
            <a:r>
              <a:rPr lang="en-US" sz="2400" dirty="0"/>
              <a:t>PRESENTATIONAL </a:t>
            </a:r>
            <a:r>
              <a:rPr lang="en-US" sz="2400" dirty="0" smtClean="0"/>
              <a:t>TASK</a:t>
            </a:r>
          </a:p>
          <a:p>
            <a:endParaRPr lang="en-US" sz="2800" dirty="0" smtClean="0"/>
          </a:p>
          <a:p>
            <a:r>
              <a:rPr lang="en-US" sz="2800" dirty="0" smtClean="0"/>
              <a:t>BASED </a:t>
            </a:r>
            <a:r>
              <a:rPr lang="en-US" sz="2800" dirty="0" smtClean="0"/>
              <a:t>ON COMMON </a:t>
            </a:r>
            <a:r>
              <a:rPr lang="en-US" sz="2800" dirty="0" smtClean="0"/>
              <a:t>THEME</a:t>
            </a:r>
            <a:endParaRPr lang="en-US" sz="2800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34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 EXAMPLES</a:t>
            </a:r>
            <a:endParaRPr lang="en-US" dirty="0"/>
          </a:p>
        </p:txBody>
      </p:sp>
      <p:pic>
        <p:nvPicPr>
          <p:cNvPr id="7" name="Picture 6" descr="IPA Exampl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7" y="1447799"/>
            <a:ext cx="8066973" cy="623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8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Proficiency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Novice Level</a:t>
            </a:r>
          </a:p>
          <a:p>
            <a:r>
              <a:rPr lang="en-US" sz="3600" dirty="0" smtClean="0"/>
              <a:t>Intermediate Level</a:t>
            </a:r>
          </a:p>
          <a:p>
            <a:r>
              <a:rPr lang="en-US" sz="3600" dirty="0" smtClean="0"/>
              <a:t>Advanced Level</a:t>
            </a:r>
          </a:p>
          <a:p>
            <a:endParaRPr lang="en-US" sz="3600" dirty="0"/>
          </a:p>
          <a:p>
            <a:r>
              <a:rPr lang="en-US" sz="3600" dirty="0" smtClean="0"/>
              <a:t>Novice High vs. Intermediate Low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308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pic>
        <p:nvPicPr>
          <p:cNvPr id="4" name="Content Placeholder 3" descr="Kentucky Rubric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3" b="15613"/>
          <a:stretch>
            <a:fillRect/>
          </a:stretch>
        </p:blipFill>
        <p:spPr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77358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Norming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pick a rubric to use today.</a:t>
            </a:r>
          </a:p>
          <a:p>
            <a:endParaRPr lang="en-US" sz="3200" dirty="0" smtClean="0"/>
          </a:p>
          <a:p>
            <a:r>
              <a:rPr lang="en-US" sz="3200" dirty="0" smtClean="0"/>
              <a:t>Presentational Tasks</a:t>
            </a:r>
          </a:p>
          <a:p>
            <a:pPr lvl="1"/>
            <a:r>
              <a:rPr lang="en-US" sz="2800" dirty="0" smtClean="0"/>
              <a:t>Spanish</a:t>
            </a:r>
          </a:p>
          <a:p>
            <a:pPr lvl="1"/>
            <a:r>
              <a:rPr lang="en-US" sz="2800" dirty="0" smtClean="0"/>
              <a:t>French</a:t>
            </a:r>
          </a:p>
          <a:p>
            <a:pPr lvl="1"/>
            <a:r>
              <a:rPr lang="en-US" sz="2800" dirty="0" smtClean="0"/>
              <a:t>German</a:t>
            </a:r>
          </a:p>
          <a:p>
            <a:pPr lvl="1"/>
            <a:r>
              <a:rPr lang="en-US" sz="2800" dirty="0" smtClean="0"/>
              <a:t>Russian</a:t>
            </a:r>
          </a:p>
          <a:p>
            <a:pPr lvl="1"/>
            <a:r>
              <a:rPr lang="en-US" sz="2800" dirty="0" smtClean="0"/>
              <a:t>Japanese</a:t>
            </a:r>
            <a:endParaRPr lang="en-US" sz="28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48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Norming begins with using the right assessment</a:t>
            </a:r>
          </a:p>
          <a:p>
            <a:pPr lvl="1"/>
            <a:r>
              <a:rPr lang="en-US" dirty="0"/>
              <a:t>Good idea to create an IPA, then pilot the assessment for a year to get some good student examples to use for norming.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Have a coordinator for the norming process</a:t>
            </a:r>
          </a:p>
          <a:p>
            <a:pPr lvl="1"/>
            <a:r>
              <a:rPr lang="en-US" dirty="0" smtClean="0"/>
              <a:t>Must have a solid understanding of Standards, IPA,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Offer multiple opportunities to practice/perfect</a:t>
            </a:r>
          </a:p>
          <a:p>
            <a:pPr lvl="1"/>
            <a:r>
              <a:rPr lang="en-US" dirty="0" smtClean="0"/>
              <a:t>Either create a solid core of teachers to serve as graders or get all teachers together to norm at same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62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227</TotalTime>
  <Words>218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NORM!</vt:lpstr>
      <vt:lpstr>www.shannonruiz.com</vt:lpstr>
      <vt:lpstr>Introductions</vt:lpstr>
      <vt:lpstr>Integrated Performance Assessment</vt:lpstr>
      <vt:lpstr>IPA EXAMPLES</vt:lpstr>
      <vt:lpstr>Proficiency LEVELS</vt:lpstr>
      <vt:lpstr>Rubrics</vt:lpstr>
      <vt:lpstr>Grade Norming</vt:lpstr>
      <vt:lpstr>Things to remember</vt:lpstr>
      <vt:lpstr>NORM!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NORM!</dc:title>
  <dc:creator>CYMS</dc:creator>
  <cp:lastModifiedBy>CYMS</cp:lastModifiedBy>
  <cp:revision>10</cp:revision>
  <dcterms:created xsi:type="dcterms:W3CDTF">2017-02-22T02:58:49Z</dcterms:created>
  <dcterms:modified xsi:type="dcterms:W3CDTF">2017-02-22T17:23:49Z</dcterms:modified>
</cp:coreProperties>
</file>