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3" r:id="rId16"/>
    <p:sldId id="279" r:id="rId17"/>
    <p:sldId id="278" r:id="rId18"/>
    <p:sldId id="280" r:id="rId19"/>
    <p:sldId id="283" r:id="rId20"/>
    <p:sldId id="287" r:id="rId21"/>
    <p:sldId id="290" r:id="rId22"/>
    <p:sldId id="291" r:id="rId23"/>
    <p:sldId id="292" r:id="rId24"/>
    <p:sldId id="293" r:id="rId25"/>
    <p:sldId id="294" r:id="rId26"/>
    <p:sldId id="301" r:id="rId27"/>
    <p:sldId id="295" r:id="rId28"/>
    <p:sldId id="303" r:id="rId29"/>
    <p:sldId id="296" r:id="rId30"/>
    <p:sldId id="297" r:id="rId31"/>
    <p:sldId id="298" r:id="rId32"/>
    <p:sldId id="299" r:id="rId33"/>
    <p:sldId id="304" r:id="rId34"/>
    <p:sldId id="30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93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6D17-02BC-D54B-AE91-6196CC735A04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4B5E-B394-EA4B-8134-D7387DEB7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6D17-02BC-D54B-AE91-6196CC735A04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4B5E-B394-EA4B-8134-D7387DEB7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6D17-02BC-D54B-AE91-6196CC735A04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4B5E-B394-EA4B-8134-D7387DEB7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6D17-02BC-D54B-AE91-6196CC735A04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4B5E-B394-EA4B-8134-D7387DEB7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6D17-02BC-D54B-AE91-6196CC735A04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4B5E-B394-EA4B-8134-D7387DEB7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6D17-02BC-D54B-AE91-6196CC735A04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4B5E-B394-EA4B-8134-D7387DEB78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6D17-02BC-D54B-AE91-6196CC735A04}" type="datetimeFigureOut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4B5E-B394-EA4B-8134-D7387DEB7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6D17-02BC-D54B-AE91-6196CC735A04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4B5E-B394-EA4B-8134-D7387DEB7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6D17-02BC-D54B-AE91-6196CC735A04}" type="datetimeFigureOut">
              <a:rPr lang="en-US" smtClean="0"/>
              <a:t>2/24/17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4B5E-B394-EA4B-8134-D7387DEB7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6D17-02BC-D54B-AE91-6196CC735A04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FD4B5E-B394-EA4B-8134-D7387DEB7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6D17-02BC-D54B-AE91-6196CC735A04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4B5E-B394-EA4B-8134-D7387DEB7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056D17-02BC-D54B-AE91-6196CC735A04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BFD4B5E-B394-EA4B-8134-D7387DEB78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enorwooly.com/story/adonde-vas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annonruiz.com/gramatica-en-el-90/el-verbo-ir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annonruiz.com/gramatica-en-el-90/comparativos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GR@MM@R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is not a </a:t>
            </a:r>
            <a:br>
              <a:rPr lang="en-US" sz="4800" dirty="0" smtClean="0"/>
            </a:br>
            <a:r>
              <a:rPr lang="en-US" sz="4800" dirty="0" smtClean="0"/>
              <a:t>4-letter word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88452" y="2234471"/>
            <a:ext cx="6903959" cy="451896"/>
          </a:xfrm>
        </p:spPr>
        <p:txBody>
          <a:bodyPr>
            <a:noAutofit/>
          </a:bodyPr>
          <a:lstStyle/>
          <a:p>
            <a:r>
              <a:rPr lang="en-US" sz="2400" dirty="0" smtClean="0"/>
              <a:t>Shannon R. Ruiz – 2014 CCFLT TOY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40431" y="5937736"/>
            <a:ext cx="41107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www.shannonruiz.com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325" y="6060847"/>
            <a:ext cx="252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hannonRRuiz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58" y="5334000"/>
            <a:ext cx="800082" cy="8000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400062">
            <a:off x="6707524" y="1290749"/>
            <a:ext cx="2306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F%$&amp;!!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438211">
            <a:off x="221832" y="446715"/>
            <a:ext cx="1786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$&amp;T!!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595927">
            <a:off x="2970949" y="4639922"/>
            <a:ext cx="2016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H@%!!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 descr="Grammar QR 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082" y="3799449"/>
            <a:ext cx="2192395" cy="2192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6857" y="2886529"/>
            <a:ext cx="194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Link to this presentation: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964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000" dirty="0" smtClean="0"/>
              <a:t>Teach grammar as a concept and use in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93652"/>
            <a:ext cx="7520940" cy="3003191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4400" dirty="0" smtClean="0"/>
              <a:t>2. (or 1.) Pick the context:</a:t>
            </a:r>
          </a:p>
          <a:p>
            <a:pPr marL="742950" indent="-742950">
              <a:buAutoNum type="arabicPeriod"/>
            </a:pPr>
            <a:endParaRPr lang="en-US" sz="4400" dirty="0"/>
          </a:p>
          <a:p>
            <a:pPr marL="0" indent="0"/>
            <a:r>
              <a:rPr lang="en-US" sz="4400" dirty="0" smtClean="0"/>
              <a:t>	¿</a:t>
            </a:r>
            <a:r>
              <a:rPr lang="en-US" sz="4400" dirty="0" err="1" smtClean="0"/>
              <a:t>Adónde</a:t>
            </a:r>
            <a:r>
              <a:rPr lang="en-US" sz="4400" dirty="0" smtClean="0"/>
              <a:t> Vas? (video)</a:t>
            </a:r>
          </a:p>
          <a:p>
            <a:pPr marL="0" indent="0"/>
            <a:r>
              <a:rPr lang="en-US" sz="4400" dirty="0"/>
              <a:t>	</a:t>
            </a:r>
            <a:r>
              <a:rPr lang="en-US" sz="4400" dirty="0" smtClean="0"/>
              <a:t>	</a:t>
            </a:r>
            <a:r>
              <a:rPr lang="en-US" sz="3200" dirty="0" smtClean="0"/>
              <a:t>(</a:t>
            </a:r>
            <a:r>
              <a:rPr lang="en-US" sz="3200" dirty="0" err="1" smtClean="0"/>
              <a:t>senorwooly.com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761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000" dirty="0" smtClean="0"/>
              <a:t>Teach grammar as a concept and use in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93652"/>
            <a:ext cx="7520940" cy="3003191"/>
          </a:xfrm>
        </p:spPr>
        <p:txBody>
          <a:bodyPr>
            <a:normAutofit fontScale="92500"/>
          </a:bodyPr>
          <a:lstStyle/>
          <a:p>
            <a:pPr marL="0" indent="0"/>
            <a:r>
              <a:rPr lang="en-US" sz="4400" dirty="0"/>
              <a:t>3</a:t>
            </a:r>
            <a:r>
              <a:rPr lang="en-US" sz="4400" dirty="0" smtClean="0"/>
              <a:t>. Student story-guessing:</a:t>
            </a:r>
          </a:p>
          <a:p>
            <a:pPr marL="0" indent="0"/>
            <a:r>
              <a:rPr lang="en-US" sz="4000" dirty="0" smtClean="0"/>
              <a:t>	Using pictures, etc.</a:t>
            </a:r>
          </a:p>
          <a:p>
            <a:pPr marL="0" indent="0"/>
            <a:r>
              <a:rPr lang="en-US" sz="4000" dirty="0"/>
              <a:t>	</a:t>
            </a:r>
            <a:r>
              <a:rPr lang="en-US" sz="4000" dirty="0" smtClean="0"/>
              <a:t>Language based on level</a:t>
            </a:r>
          </a:p>
          <a:p>
            <a:pPr marL="0" indent="0"/>
            <a:r>
              <a:rPr lang="en-US" sz="4000" dirty="0" smtClean="0"/>
              <a:t>THIS IS NOT MOVIE TALK...just wait</a:t>
            </a:r>
            <a:r>
              <a:rPr lang="is-IS" sz="4000" dirty="0" smtClean="0"/>
              <a:t>…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8485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09h28m47s1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8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09h31m02s1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6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09h31m29s9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8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09h31m53s7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1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09h32m50s7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5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09h32m39s9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09h32m59s4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09h33m24s6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3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654592"/>
          </a:xfrm>
        </p:spPr>
        <p:txBody>
          <a:bodyPr/>
          <a:lstStyle/>
          <a:p>
            <a:r>
              <a:rPr lang="en-US" sz="4400" dirty="0" smtClean="0"/>
              <a:t>Who are you</a:t>
            </a:r>
            <a:br>
              <a:rPr lang="en-US" sz="4400" dirty="0" smtClean="0"/>
            </a:br>
            <a:r>
              <a:rPr lang="en-US" sz="4400" dirty="0" smtClean="0"/>
              <a:t>and</a:t>
            </a:r>
            <a:br>
              <a:rPr lang="en-US" sz="4400" dirty="0" smtClean="0"/>
            </a:br>
            <a:r>
              <a:rPr lang="en-US" sz="4400" dirty="0" smtClean="0"/>
              <a:t>where are you from?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586" y="3329251"/>
            <a:ext cx="7863314" cy="13512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Introduce yourself to two people around you.</a:t>
            </a:r>
          </a:p>
          <a:p>
            <a:r>
              <a:rPr lang="en-US" sz="3200" dirty="0" smtClean="0"/>
              <a:t>They are now your friends.</a:t>
            </a:r>
            <a:endParaRPr lang="en-US" sz="3200" dirty="0"/>
          </a:p>
        </p:txBody>
      </p:sp>
      <p:pic>
        <p:nvPicPr>
          <p:cNvPr id="4" name="Picture 3" descr="Grammar QR 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52" y="5170486"/>
            <a:ext cx="1513490" cy="1513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" y="5427258"/>
            <a:ext cx="224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Link to this presentation: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8397" y="5440499"/>
            <a:ext cx="3997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Found on:</a:t>
            </a:r>
          </a:p>
          <a:p>
            <a:r>
              <a:rPr lang="en-US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www.shannonruiz.com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63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09h34m06s6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12-15-09h34m52s1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000" dirty="0" smtClean="0"/>
              <a:t>Teach grammar as a concept and use in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93652"/>
            <a:ext cx="7520940" cy="3003191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4</a:t>
            </a:r>
            <a:r>
              <a:rPr lang="en-US" sz="4400" dirty="0" smtClean="0"/>
              <a:t>. Movie Talk:</a:t>
            </a:r>
          </a:p>
          <a:p>
            <a:pPr marL="0" indent="0"/>
            <a:r>
              <a:rPr lang="en-US" sz="4000" dirty="0" smtClean="0"/>
              <a:t>	Using same pictures.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4762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000" dirty="0" smtClean="0"/>
              <a:t>Teach grammar as a concept and use in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93652"/>
            <a:ext cx="7520940" cy="3003191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 smtClean="0"/>
              <a:t>5. Watch Video:</a:t>
            </a:r>
          </a:p>
          <a:p>
            <a:pPr marL="0" indent="0"/>
            <a:endParaRPr lang="en-US" sz="2800" dirty="0" smtClean="0"/>
          </a:p>
          <a:p>
            <a:pPr marL="0" indent="0"/>
            <a:r>
              <a:rPr lang="en-US" sz="4800" dirty="0" smtClean="0">
                <a:hlinkClick r:id="rId2"/>
              </a:rPr>
              <a:t>¿Adónde Vas?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57300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000" dirty="0" smtClean="0"/>
              <a:t>Teach grammar as a concept and use in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93652"/>
            <a:ext cx="7520940" cy="3003191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6</a:t>
            </a:r>
            <a:r>
              <a:rPr lang="en-US" sz="4400" dirty="0" smtClean="0"/>
              <a:t>. Ask Questions:</a:t>
            </a:r>
          </a:p>
          <a:p>
            <a:pPr marL="0" indent="0"/>
            <a:r>
              <a:rPr lang="en-US" sz="2800" dirty="0" smtClean="0"/>
              <a:t>	</a:t>
            </a:r>
            <a:r>
              <a:rPr lang="en-US" sz="3200" dirty="0" smtClean="0"/>
              <a:t>What do you think “¿</a:t>
            </a:r>
            <a:r>
              <a:rPr lang="en-US" sz="3200" dirty="0" err="1" smtClean="0"/>
              <a:t>Adónde</a:t>
            </a:r>
            <a:r>
              <a:rPr lang="en-US" sz="3200" dirty="0" smtClean="0"/>
              <a:t> vas?” 	means?  What is “vas”?</a:t>
            </a:r>
          </a:p>
          <a:p>
            <a:pPr marL="0" indent="0"/>
            <a:r>
              <a:rPr lang="en-US" sz="3200" dirty="0" smtClean="0"/>
              <a:t>Then, TL: Where do you go?, etc.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028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000" dirty="0" smtClean="0"/>
              <a:t>Teach grammar as a concept and use in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93652"/>
            <a:ext cx="7520940" cy="3003191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 smtClean="0"/>
              <a:t>7. Read Lyrics:</a:t>
            </a:r>
          </a:p>
          <a:p>
            <a:pPr marL="0" indent="0"/>
            <a:r>
              <a:rPr lang="en-US" sz="2800" dirty="0" smtClean="0"/>
              <a:t>	</a:t>
            </a:r>
            <a:r>
              <a:rPr lang="en-US" sz="3200" dirty="0" smtClean="0"/>
              <a:t>Pick out instances of verb </a:t>
            </a:r>
            <a:r>
              <a:rPr lang="en-US" sz="3200" i="1" dirty="0" err="1" smtClean="0"/>
              <a:t>ir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28569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21 at 7.4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3857" cy="6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2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000" dirty="0" smtClean="0"/>
              <a:t>Teach grammar as a concept and use in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93652"/>
            <a:ext cx="7520940" cy="3003191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8</a:t>
            </a:r>
            <a:r>
              <a:rPr lang="en-US" sz="4400" dirty="0" smtClean="0"/>
              <a:t>. Watch </a:t>
            </a:r>
            <a:r>
              <a:rPr lang="en-US" sz="4400" dirty="0" err="1" smtClean="0">
                <a:hlinkClick r:id="rId2"/>
              </a:rPr>
              <a:t>Gramática</a:t>
            </a:r>
            <a:r>
              <a:rPr lang="en-US" sz="4400" dirty="0" smtClean="0">
                <a:hlinkClick r:id="rId2"/>
              </a:rPr>
              <a:t> en el 90%</a:t>
            </a:r>
            <a:r>
              <a:rPr lang="en-US" sz="4400" dirty="0" smtClean="0"/>
              <a:t>:</a:t>
            </a:r>
          </a:p>
          <a:p>
            <a:pPr marL="0" indent="0"/>
            <a:r>
              <a:rPr lang="en-US" sz="2800" dirty="0" smtClean="0"/>
              <a:t>	</a:t>
            </a:r>
            <a:r>
              <a:rPr lang="en-US" sz="3600" dirty="0" smtClean="0"/>
              <a:t>For the Grammar Nerds out there.</a:t>
            </a:r>
          </a:p>
          <a:p>
            <a:pPr marL="0" indent="0"/>
            <a:r>
              <a:rPr lang="en-US" sz="2400" dirty="0"/>
              <a:t>	</a:t>
            </a:r>
            <a:r>
              <a:rPr lang="en-US" sz="3600" dirty="0" smtClean="0"/>
              <a:t>Fill out student notes</a:t>
            </a:r>
            <a:endParaRPr 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3938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21 at 7.5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6" y="0"/>
            <a:ext cx="7144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5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000" dirty="0" smtClean="0"/>
              <a:t>Teach grammar as a concept and use in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93652"/>
            <a:ext cx="7520940" cy="3003191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 smtClean="0"/>
              <a:t>9. Student Storytelling:</a:t>
            </a:r>
          </a:p>
          <a:p>
            <a:pPr marL="0" indent="0"/>
            <a:r>
              <a:rPr lang="en-US" sz="2800" dirty="0" smtClean="0"/>
              <a:t>	</a:t>
            </a:r>
            <a:r>
              <a:rPr lang="en-US" sz="3600" dirty="0" smtClean="0"/>
              <a:t>In target language –</a:t>
            </a:r>
          </a:p>
          <a:p>
            <a:pPr marL="0" indent="0"/>
            <a:r>
              <a:rPr lang="en-US" sz="3600" i="1" dirty="0"/>
              <a:t>	</a:t>
            </a:r>
            <a:r>
              <a:rPr lang="en-US" sz="3200" dirty="0" smtClean="0"/>
              <a:t>Presentational Speaking or Writing</a:t>
            </a:r>
          </a:p>
          <a:p>
            <a:pPr marL="0" indent="0"/>
            <a:r>
              <a:rPr lang="en-US" sz="3200" dirty="0"/>
              <a:t>	</a:t>
            </a:r>
            <a:r>
              <a:rPr lang="en-US" sz="3200" dirty="0" smtClean="0"/>
              <a:t>Possibly move beyond context</a:t>
            </a:r>
          </a:p>
        </p:txBody>
      </p:sp>
    </p:spTree>
    <p:extLst>
      <p:ext uri="{BB962C8B-B14F-4D97-AF65-F5344CB8AC3E}">
        <p14:creationId xmlns:p14="http://schemas.microsoft.com/office/powerpoint/2010/main" val="234625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Who is Shannon Ruiz?</a:t>
            </a:r>
            <a:endParaRPr lang="en-US" sz="4000" dirty="0"/>
          </a:p>
        </p:txBody>
      </p:sp>
      <p:pic>
        <p:nvPicPr>
          <p:cNvPr id="4" name="Picture 3" descr="cy wid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b="16865"/>
          <a:stretch/>
        </p:blipFill>
        <p:spPr>
          <a:xfrm>
            <a:off x="363162" y="1230015"/>
            <a:ext cx="7826263" cy="3746702"/>
          </a:xfrm>
          <a:prstGeom prst="rect">
            <a:avLst/>
          </a:prstGeom>
        </p:spPr>
      </p:pic>
      <p:pic>
        <p:nvPicPr>
          <p:cNvPr id="5" name="Picture 4" descr="caf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9" y="1490240"/>
            <a:ext cx="7827591" cy="3881180"/>
          </a:xfrm>
          <a:prstGeom prst="rect">
            <a:avLst/>
          </a:prstGeom>
        </p:spPr>
      </p:pic>
      <p:pic>
        <p:nvPicPr>
          <p:cNvPr id="6" name="Picture 5" descr="Bear Schoo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 b="14354"/>
          <a:stretch/>
        </p:blipFill>
        <p:spPr>
          <a:xfrm>
            <a:off x="822959" y="1825458"/>
            <a:ext cx="7690271" cy="37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2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400" dirty="0" smtClean="0"/>
              <a:t>What would you do?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93652"/>
            <a:ext cx="7520940" cy="3003191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 smtClean="0"/>
              <a:t>Alternatives?</a:t>
            </a:r>
          </a:p>
          <a:p>
            <a:pPr marL="0" indent="0"/>
            <a:r>
              <a:rPr lang="en-US" sz="4000" dirty="0" smtClean="0"/>
              <a:t>Exclusions?</a:t>
            </a:r>
          </a:p>
          <a:p>
            <a:pPr marL="0" indent="0"/>
            <a:r>
              <a:rPr lang="en-US" sz="4000" dirty="0" smtClean="0"/>
              <a:t>Additions?</a:t>
            </a:r>
          </a:p>
        </p:txBody>
      </p:sp>
    </p:spTree>
    <p:extLst>
      <p:ext uri="{BB962C8B-B14F-4D97-AF65-F5344CB8AC3E}">
        <p14:creationId xmlns:p14="http://schemas.microsoft.com/office/powerpoint/2010/main" val="270791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400" dirty="0" smtClean="0"/>
              <a:t>Looking for Resources?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30304"/>
            <a:ext cx="7520940" cy="346654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sz="4000" dirty="0" smtClean="0"/>
              <a:t>Spanish:</a:t>
            </a:r>
          </a:p>
          <a:p>
            <a:pPr marL="0" indent="0"/>
            <a:r>
              <a:rPr lang="en-US" sz="4000" dirty="0"/>
              <a:t>	</a:t>
            </a:r>
            <a:r>
              <a:rPr lang="en-US" sz="4000" dirty="0" err="1" smtClean="0"/>
              <a:t>shannonruiz.com</a:t>
            </a:r>
            <a:endParaRPr lang="en-US" sz="4000" dirty="0" smtClean="0"/>
          </a:p>
          <a:p>
            <a:pPr marL="0" indent="0"/>
            <a:r>
              <a:rPr lang="en-US" sz="4000" dirty="0"/>
              <a:t>	</a:t>
            </a:r>
            <a:r>
              <a:rPr lang="en-US" sz="4000" dirty="0" err="1" smtClean="0"/>
              <a:t>senorwooly.com</a:t>
            </a:r>
            <a:endParaRPr lang="en-US" sz="4000" dirty="0" smtClean="0"/>
          </a:p>
          <a:p>
            <a:pPr marL="0" indent="0"/>
            <a:r>
              <a:rPr lang="en-US" sz="4000" dirty="0"/>
              <a:t>	</a:t>
            </a:r>
            <a:r>
              <a:rPr lang="en-US" sz="4000" dirty="0" err="1" smtClean="0"/>
              <a:t>zachary-jones.com</a:t>
            </a:r>
            <a:endParaRPr lang="en-US" sz="4000" dirty="0" smtClean="0"/>
          </a:p>
          <a:p>
            <a:pPr marL="0" indent="0"/>
            <a:r>
              <a:rPr lang="en-US" sz="4000" dirty="0"/>
              <a:t>	</a:t>
            </a:r>
            <a:r>
              <a:rPr lang="en-US" sz="4000" dirty="0" err="1" smtClean="0"/>
              <a:t>martinabex.com</a:t>
            </a:r>
            <a:endParaRPr lang="en-US" sz="4000" dirty="0" smtClean="0"/>
          </a:p>
          <a:p>
            <a:pPr marL="0" indent="0"/>
            <a:r>
              <a:rPr lang="en-US" sz="4000" dirty="0"/>
              <a:t>	</a:t>
            </a:r>
            <a:r>
              <a:rPr lang="en-US" sz="4000" dirty="0" err="1" smtClean="0"/>
              <a:t>brycehedstrom.com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55538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400" dirty="0" smtClean="0"/>
              <a:t>Looking for Resources?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11739"/>
            <a:ext cx="7520940" cy="3785105"/>
          </a:xfrm>
        </p:spPr>
        <p:txBody>
          <a:bodyPr>
            <a:noAutofit/>
          </a:bodyPr>
          <a:lstStyle/>
          <a:p>
            <a:pPr marL="0" indent="0"/>
            <a:r>
              <a:rPr lang="en-US" sz="2400" dirty="0" smtClean="0"/>
              <a:t>German:</a:t>
            </a:r>
          </a:p>
          <a:p>
            <a:pPr marL="0" indent="0"/>
            <a:r>
              <a:rPr lang="en-US" sz="2400" b="0" dirty="0"/>
              <a:t>	</a:t>
            </a:r>
            <a:r>
              <a:rPr lang="en-US" sz="2400" b="0" dirty="0" err="1" smtClean="0"/>
              <a:t>learnoutlive.com</a:t>
            </a:r>
            <a:r>
              <a:rPr lang="en-US" sz="2400" b="0" dirty="0" smtClean="0"/>
              <a:t>/</a:t>
            </a:r>
            <a:r>
              <a:rPr lang="en-US" sz="2400" b="0" dirty="0" err="1" smtClean="0"/>
              <a:t>german</a:t>
            </a:r>
            <a:r>
              <a:rPr lang="en-US" sz="2400" b="0" dirty="0" smtClean="0"/>
              <a:t>-short-stories-beginners/</a:t>
            </a:r>
          </a:p>
          <a:p>
            <a:pPr marL="0" indent="0"/>
            <a:r>
              <a:rPr lang="en-US" sz="2400" dirty="0" smtClean="0"/>
              <a:t>French:</a:t>
            </a:r>
          </a:p>
          <a:p>
            <a:pPr marL="0" indent="0"/>
            <a:r>
              <a:rPr lang="en-US" sz="2400" b="0" dirty="0" smtClean="0"/>
              <a:t>	</a:t>
            </a:r>
            <a:r>
              <a:rPr lang="en-US" sz="2400" b="0" dirty="0" err="1" smtClean="0"/>
              <a:t>www.thefrenchexperiment.com</a:t>
            </a:r>
            <a:r>
              <a:rPr lang="en-US" sz="2400" b="0" dirty="0" smtClean="0"/>
              <a:t>/stories</a:t>
            </a:r>
          </a:p>
          <a:p>
            <a:pPr marL="0" indent="0"/>
            <a:r>
              <a:rPr lang="en-US" sz="2400" dirty="0"/>
              <a:t>Japanese</a:t>
            </a:r>
            <a:r>
              <a:rPr lang="en-US" sz="2400" dirty="0" smtClean="0"/>
              <a:t>:</a:t>
            </a:r>
          </a:p>
          <a:p>
            <a:pPr marL="0" indent="0"/>
            <a:r>
              <a:rPr lang="en-US" sz="2400" b="0" dirty="0" smtClean="0"/>
              <a:t>	</a:t>
            </a:r>
            <a:r>
              <a:rPr lang="en-US" sz="2400" b="0" dirty="0" err="1" smtClean="0"/>
              <a:t>life.ou.edu</a:t>
            </a:r>
            <a:r>
              <a:rPr lang="en-US" sz="2400" b="0" dirty="0"/>
              <a:t>/stories</a:t>
            </a:r>
            <a:r>
              <a:rPr lang="en-US" sz="2400" b="0" dirty="0" smtClean="0"/>
              <a:t>/</a:t>
            </a:r>
          </a:p>
          <a:p>
            <a:pPr marL="0" indent="0"/>
            <a:r>
              <a:rPr lang="en-US" sz="2400" dirty="0" smtClean="0"/>
              <a:t>Chinese:</a:t>
            </a:r>
          </a:p>
          <a:p>
            <a:pPr marL="0" indent="0"/>
            <a:r>
              <a:rPr lang="en-US" sz="2400" b="0" dirty="0"/>
              <a:t>	http://</a:t>
            </a:r>
            <a:r>
              <a:rPr lang="en-US" sz="2400" b="0" dirty="0" err="1"/>
              <a:t>chinesereadingpractice.com</a:t>
            </a:r>
            <a:r>
              <a:rPr lang="en-US" sz="2400" b="0" dirty="0"/>
              <a:t>/</a:t>
            </a:r>
            <a:endParaRPr lang="en-US" sz="2400" b="0" dirty="0" smtClean="0"/>
          </a:p>
          <a:p>
            <a:pPr marL="0" indent="0"/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310598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400" dirty="0" smtClean="0"/>
              <a:t>BONUS Time: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30304"/>
            <a:ext cx="7520940" cy="3466540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 smtClean="0"/>
              <a:t>New music video debut</a:t>
            </a:r>
            <a:r>
              <a:rPr lang="en-US" sz="4000" dirty="0" smtClean="0"/>
              <a:t>!</a:t>
            </a:r>
          </a:p>
          <a:p>
            <a:pPr marL="0" indent="0"/>
            <a:r>
              <a:rPr lang="en-US" sz="4000" dirty="0" smtClean="0"/>
              <a:t>SER CALVO ES MEJOR</a:t>
            </a:r>
            <a:endParaRPr lang="en-US" sz="4000" dirty="0" smtClean="0"/>
          </a:p>
          <a:p>
            <a:pPr marL="0" indent="0"/>
            <a:r>
              <a:rPr lang="en-US" sz="4000" dirty="0" smtClean="0"/>
              <a:t>Available at: </a:t>
            </a:r>
            <a:r>
              <a:rPr lang="en-US" sz="4000" dirty="0" smtClean="0">
                <a:hlinkClick r:id="rId2"/>
              </a:rPr>
              <a:t>www.shannonruiz.com</a:t>
            </a:r>
            <a:endParaRPr lang="en-US" sz="4000" dirty="0" smtClean="0"/>
          </a:p>
          <a:p>
            <a:pPr marL="0" indent="0"/>
            <a:r>
              <a:rPr lang="en-US" sz="3600" dirty="0" smtClean="0"/>
              <a:t>along with supplementary materials.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8676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GR@MM@R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is not a </a:t>
            </a:r>
            <a:br>
              <a:rPr lang="en-US" sz="4800" dirty="0" smtClean="0"/>
            </a:br>
            <a:r>
              <a:rPr lang="en-US" sz="4800" dirty="0" smtClean="0"/>
              <a:t>4-letter word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88452" y="2234471"/>
            <a:ext cx="6903959" cy="451896"/>
          </a:xfrm>
        </p:spPr>
        <p:txBody>
          <a:bodyPr>
            <a:noAutofit/>
          </a:bodyPr>
          <a:lstStyle/>
          <a:p>
            <a:r>
              <a:rPr lang="en-US" sz="2400" dirty="0" smtClean="0"/>
              <a:t>Shannon R. Ruiz – 2014 CCFLT TOY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40431" y="5937736"/>
            <a:ext cx="41107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www.shannonruiz.com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325" y="6060847"/>
            <a:ext cx="252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hannonRRuiz</a:t>
            </a:r>
            <a:endParaRPr 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58" y="5334000"/>
            <a:ext cx="800082" cy="8000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400062">
            <a:off x="6707524" y="1290749"/>
            <a:ext cx="2306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F%$&amp;!!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438211">
            <a:off x="221832" y="446715"/>
            <a:ext cx="1786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$&amp;T!!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595927">
            <a:off x="2970949" y="4639922"/>
            <a:ext cx="2016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H@%!!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 descr="Grammar QR 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16" y="3764848"/>
            <a:ext cx="2261597" cy="22615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6857" y="2886529"/>
            <a:ext cx="194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Link to this presentation: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024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ACTFL Core </a:t>
            </a:r>
            <a:r>
              <a:rPr lang="en-US" dirty="0" err="1" smtClean="0"/>
              <a:t>PRactices</a:t>
            </a:r>
            <a:endParaRPr lang="en-US" dirty="0"/>
          </a:p>
        </p:txBody>
      </p:sp>
      <p:pic>
        <p:nvPicPr>
          <p:cNvPr id="4" name="Picture 3" descr="Core Practic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1"/>
          <a:stretch/>
        </p:blipFill>
        <p:spPr>
          <a:xfrm>
            <a:off x="513663" y="1184115"/>
            <a:ext cx="6746614" cy="4489769"/>
          </a:xfrm>
          <a:prstGeom prst="rect">
            <a:avLst/>
          </a:prstGeom>
        </p:spPr>
      </p:pic>
      <p:pic>
        <p:nvPicPr>
          <p:cNvPr id="5" name="Picture 4" descr="Dorie Perugini Core Practic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1565278"/>
            <a:ext cx="5054600" cy="500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663" y="3124617"/>
            <a:ext cx="8154042" cy="58477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www.cambridge.org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n-U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cambridgespanish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/blog/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6707" y="5656723"/>
            <a:ext cx="185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Dorie</a:t>
            </a:r>
            <a:r>
              <a:rPr lang="en-US" dirty="0" smtClean="0"/>
              <a:t> </a:t>
            </a:r>
            <a:r>
              <a:rPr lang="en-US" dirty="0" err="1" smtClean="0"/>
              <a:t>Perugini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2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000" dirty="0" smtClean="0"/>
              <a:t>Teach grammar as a concept and use in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93652"/>
            <a:ext cx="7520940" cy="339789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1. Focus on meaning before form</a:t>
            </a:r>
          </a:p>
          <a:p>
            <a:endParaRPr lang="en-US" sz="4000" dirty="0"/>
          </a:p>
          <a:p>
            <a:r>
              <a:rPr lang="en-US" sz="4000" dirty="0" smtClean="0"/>
              <a:t>2. There is a place for grammar in the language classroom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989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676410"/>
          </a:xfrm>
        </p:spPr>
        <p:txBody>
          <a:bodyPr/>
          <a:lstStyle/>
          <a:p>
            <a:r>
              <a:rPr lang="en-US" sz="4800" dirty="0" smtClean="0"/>
              <a:t>Grammar affects comprehensibility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42170"/>
            <a:ext cx="7520940" cy="326060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Example:</a:t>
            </a:r>
          </a:p>
          <a:p>
            <a:r>
              <a:rPr lang="en-US" sz="4000" dirty="0" smtClean="0"/>
              <a:t>Today we go to talk when the grammar to be important or when not to use correct the grammar to be acceptable.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8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000" dirty="0" smtClean="0"/>
              <a:t>Teach grammar as a concept and use in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93652"/>
            <a:ext cx="7520940" cy="33978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Grammar is drawn out of the context	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Comprehensible Input: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	Readings, songs, etc.</a:t>
            </a:r>
            <a:endParaRPr lang="en-US" sz="3600" dirty="0"/>
          </a:p>
          <a:p>
            <a:endParaRPr lang="en-US" sz="2000" dirty="0" smtClean="0"/>
          </a:p>
          <a:p>
            <a:r>
              <a:rPr lang="en-US" sz="3600" dirty="0" smtClean="0"/>
              <a:t>Form is realized afterward.</a:t>
            </a:r>
          </a:p>
        </p:txBody>
      </p:sp>
    </p:spTree>
    <p:extLst>
      <p:ext uri="{BB962C8B-B14F-4D97-AF65-F5344CB8AC3E}">
        <p14:creationId xmlns:p14="http://schemas.microsoft.com/office/powerpoint/2010/main" val="9266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000" dirty="0" smtClean="0"/>
              <a:t>Teach grammar as a concept and use in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93652"/>
            <a:ext cx="7520940" cy="300319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SO WHAT CAN IT LOOK LIKE?</a:t>
            </a:r>
          </a:p>
        </p:txBody>
      </p:sp>
    </p:spTree>
    <p:extLst>
      <p:ext uri="{BB962C8B-B14F-4D97-AF65-F5344CB8AC3E}">
        <p14:creationId xmlns:p14="http://schemas.microsoft.com/office/powerpoint/2010/main" val="178780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264544"/>
          </a:xfrm>
        </p:spPr>
        <p:txBody>
          <a:bodyPr/>
          <a:lstStyle/>
          <a:p>
            <a:r>
              <a:rPr lang="en-US" sz="4000" dirty="0" smtClean="0"/>
              <a:t>Teach grammar as a concept and use in context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93652"/>
            <a:ext cx="7520940" cy="3003191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 smtClean="0"/>
              <a:t>1. (or 2.) Pick an element to introduce:</a:t>
            </a:r>
          </a:p>
          <a:p>
            <a:pPr marL="742950" indent="-742950">
              <a:buAutoNum type="arabicPeriod"/>
            </a:pPr>
            <a:endParaRPr lang="en-US" sz="4400" dirty="0"/>
          </a:p>
          <a:p>
            <a:pPr marL="0" indent="0"/>
            <a:r>
              <a:rPr lang="en-US" sz="4400" dirty="0" smtClean="0"/>
              <a:t>		El </a:t>
            </a:r>
            <a:r>
              <a:rPr lang="en-US" sz="4400" dirty="0" err="1" smtClean="0"/>
              <a:t>Verbo</a:t>
            </a:r>
            <a:r>
              <a:rPr lang="en-US" sz="4400" dirty="0" smtClean="0"/>
              <a:t> </a:t>
            </a:r>
            <a:r>
              <a:rPr lang="en-US" sz="4400" i="1" dirty="0" smtClean="0"/>
              <a:t>IR</a:t>
            </a:r>
            <a:r>
              <a:rPr lang="en-US" sz="4400" dirty="0" smtClean="0"/>
              <a:t> (to go)</a:t>
            </a:r>
          </a:p>
        </p:txBody>
      </p:sp>
    </p:spTree>
    <p:extLst>
      <p:ext uri="{BB962C8B-B14F-4D97-AF65-F5344CB8AC3E}">
        <p14:creationId xmlns:p14="http://schemas.microsoft.com/office/powerpoint/2010/main" val="20875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235</TotalTime>
  <Words>398</Words>
  <Application>Microsoft Macintosh PowerPoint</Application>
  <PresentationFormat>On-screen Show (4:3)</PresentationFormat>
  <Paragraphs>103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Angles</vt:lpstr>
      <vt:lpstr>GR@MM@R  is not a  4-letter word</vt:lpstr>
      <vt:lpstr>Who are you and where are you from?</vt:lpstr>
      <vt:lpstr>Who is Shannon Ruiz?</vt:lpstr>
      <vt:lpstr>ACTFL Core PRactices</vt:lpstr>
      <vt:lpstr>Teach grammar as a concept and use in context</vt:lpstr>
      <vt:lpstr>Grammar affects comprehensibility</vt:lpstr>
      <vt:lpstr>Teach grammar as a concept and use in context</vt:lpstr>
      <vt:lpstr>Teach grammar as a concept and use in context</vt:lpstr>
      <vt:lpstr>Teach grammar as a concept and use in context</vt:lpstr>
      <vt:lpstr>Teach grammar as a concept and use in context</vt:lpstr>
      <vt:lpstr>Teach grammar as a concept and use in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 grammar as a concept and use in context</vt:lpstr>
      <vt:lpstr>Teach grammar as a concept and use in context</vt:lpstr>
      <vt:lpstr>Teach grammar as a concept and use in context</vt:lpstr>
      <vt:lpstr>Teach grammar as a concept and use in context</vt:lpstr>
      <vt:lpstr>PowerPoint Presentation</vt:lpstr>
      <vt:lpstr>Teach grammar as a concept and use in context</vt:lpstr>
      <vt:lpstr>PowerPoint Presentation</vt:lpstr>
      <vt:lpstr>Teach grammar as a concept and use in context</vt:lpstr>
      <vt:lpstr>What would you do?</vt:lpstr>
      <vt:lpstr>Looking for Resources?</vt:lpstr>
      <vt:lpstr>Looking for Resources?</vt:lpstr>
      <vt:lpstr>BONUS Time:</vt:lpstr>
      <vt:lpstr>GR@MM@R  is not a  4-letter word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 is not a  4-letter word</dc:title>
  <dc:creator>CYMS</dc:creator>
  <cp:lastModifiedBy>CYMS</cp:lastModifiedBy>
  <cp:revision>21</cp:revision>
  <dcterms:created xsi:type="dcterms:W3CDTF">2017-02-22T01:17:35Z</dcterms:created>
  <dcterms:modified xsi:type="dcterms:W3CDTF">2017-02-25T03:54:49Z</dcterms:modified>
</cp:coreProperties>
</file>